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aleway"/>
      <p:regular r:id="rId35"/>
      <p:bold r:id="rId36"/>
      <p:italic r:id="rId37"/>
      <p:boldItalic r:id="rId38"/>
    </p:embeddedFont>
    <p:embeddedFont>
      <p:font typeface="Lato"/>
      <p:regular r:id="rId39"/>
      <p:bold r:id="rId40"/>
      <p:italic r:id="rId41"/>
      <p:boldItalic r:id="rId42"/>
    </p:embeddedFont>
    <p:embeddedFont>
      <p:font typeface="Roboto Mon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20" Type="http://schemas.openxmlformats.org/officeDocument/2006/relationships/slide" Target="slides/slide15.xml"/><Relationship Id="rId42" Type="http://schemas.openxmlformats.org/officeDocument/2006/relationships/font" Target="fonts/Lato-boldItalic.fntdata"/><Relationship Id="rId41" Type="http://schemas.openxmlformats.org/officeDocument/2006/relationships/font" Target="fonts/Lato-italic.fntdata"/><Relationship Id="rId22" Type="http://schemas.openxmlformats.org/officeDocument/2006/relationships/slide" Target="slides/slide17.xml"/><Relationship Id="rId44" Type="http://schemas.openxmlformats.org/officeDocument/2006/relationships/font" Target="fonts/RobotoMono-bold.fntdata"/><Relationship Id="rId21" Type="http://schemas.openxmlformats.org/officeDocument/2006/relationships/slide" Target="slides/slide16.xml"/><Relationship Id="rId43" Type="http://schemas.openxmlformats.org/officeDocument/2006/relationships/font" Target="fonts/RobotoMono-regular.fntdata"/><Relationship Id="rId24" Type="http://schemas.openxmlformats.org/officeDocument/2006/relationships/slide" Target="slides/slide19.xml"/><Relationship Id="rId46" Type="http://schemas.openxmlformats.org/officeDocument/2006/relationships/font" Target="fonts/RobotoMono-boldItalic.fntdata"/><Relationship Id="rId23" Type="http://schemas.openxmlformats.org/officeDocument/2006/relationships/slide" Target="slides/slide18.xml"/><Relationship Id="rId45" Type="http://schemas.openxmlformats.org/officeDocument/2006/relationships/font" Target="fonts/RobotoMon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aleway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aleway-italic.fntdata"/><Relationship Id="rId14" Type="http://schemas.openxmlformats.org/officeDocument/2006/relationships/slide" Target="slides/slide9.xml"/><Relationship Id="rId36" Type="http://schemas.openxmlformats.org/officeDocument/2006/relationships/font" Target="fonts/Raleway-bold.fntdata"/><Relationship Id="rId17" Type="http://schemas.openxmlformats.org/officeDocument/2006/relationships/slide" Target="slides/slide12.xml"/><Relationship Id="rId39" Type="http://schemas.openxmlformats.org/officeDocument/2006/relationships/font" Target="fonts/Lato-regular.fntdata"/><Relationship Id="rId16" Type="http://schemas.openxmlformats.org/officeDocument/2006/relationships/slide" Target="slides/slide11.xml"/><Relationship Id="rId38" Type="http://schemas.openxmlformats.org/officeDocument/2006/relationships/font" Target="fonts/Raleway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71632aa186_0_8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71632aa18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71b061bc2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71b061bc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71b061bc21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71b061bc2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71632aa186_0_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71632aa18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63652786a2_1_38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63652786a2_1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71632aa186_0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71632aa18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71632aa186_0_9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71632aa186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71632aa186_0_1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71632aa186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71632aa186_0_1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71632aa186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71632aa186_0_9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71632aa186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71632aa186_0_1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71632aa18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71632aa186_0_1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71632aa186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71632aa186_0_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71632aa18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71632aa186_207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71632aa186_20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71632aa186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71632aa18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71632aa186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71632aa186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71632aa186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71632aa18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71632aa186_207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71632aa186_207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71632aa186_207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71632aa186_207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63652786a2_1_3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63652786a2_1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7188c99cfa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7188c99c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 Mono"/>
              <a:buNone/>
              <a:defRPr b="1" sz="2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oboto Mono"/>
              <a:buChar char="●"/>
              <a:defRPr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Mono"/>
              <a:buChar char="○"/>
              <a:defRPr sz="11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Mono"/>
              <a:buChar char="■"/>
              <a:defRPr sz="11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Mono"/>
              <a:buChar char="●"/>
              <a:defRPr sz="11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Mono"/>
              <a:buChar char="○"/>
              <a:defRPr sz="11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Mono"/>
              <a:buChar char="■"/>
              <a:defRPr sz="11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Mono"/>
              <a:buChar char="●"/>
              <a:defRPr sz="11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Mono"/>
              <a:buChar char="○"/>
              <a:defRPr sz="11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Mono"/>
              <a:buChar char="■"/>
              <a:defRPr sz="11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100">
        <p:push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29.png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7" Type="http://schemas.openxmlformats.org/officeDocument/2006/relationships/image" Target="../media/image3.png"/><Relationship Id="rId8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5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23.jpg"/><Relationship Id="rId5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www.youtube.com/watch?v=rBGoRgpmopY" TargetMode="External"/><Relationship Id="rId4" Type="http://schemas.openxmlformats.org/officeDocument/2006/relationships/image" Target="../media/image19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7394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No Time to Mine</a:t>
            </a:r>
            <a:endParaRPr sz="52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452" y="318312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Handover Presentation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689550" y="581000"/>
            <a:ext cx="82221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Loop</a:t>
            </a:r>
            <a:endParaRPr/>
          </a:p>
        </p:txBody>
      </p:sp>
      <p:pic>
        <p:nvPicPr>
          <p:cNvPr id="149" name="Google Shape;149;p22" title="gamelab-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838" y="1221025"/>
            <a:ext cx="5328323" cy="376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694150" y="567175"/>
            <a:ext cx="82221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Classes</a:t>
            </a:r>
            <a:endParaRPr/>
          </a:p>
        </p:txBody>
      </p:sp>
      <p:sp>
        <p:nvSpPr>
          <p:cNvPr id="155" name="Google Shape;155;p23"/>
          <p:cNvSpPr txBox="1"/>
          <p:nvPr/>
        </p:nvSpPr>
        <p:spPr>
          <a:xfrm>
            <a:off x="3311775" y="1653325"/>
            <a:ext cx="26679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Forge:</a:t>
            </a:r>
            <a:endParaRPr sz="10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 Mono"/>
              <a:buChar char="-"/>
            </a:pPr>
            <a:r>
              <a:rPr lang="en" sz="1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handles savestate</a:t>
            </a:r>
            <a:endParaRPr sz="10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 Mono"/>
              <a:buChar char="-"/>
            </a:pPr>
            <a:r>
              <a:rPr lang="en" sz="1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populates loaded savestate</a:t>
            </a:r>
            <a:endParaRPr sz="10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 Mono"/>
              <a:buChar char="-"/>
            </a:pPr>
            <a:r>
              <a:rPr lang="en" sz="1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handles control flow of main loop</a:t>
            </a:r>
            <a:endParaRPr sz="10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 Mono"/>
              <a:buChar char="-"/>
            </a:pPr>
            <a:r>
              <a:rPr lang="en" sz="1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acts as 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monolithic singleton</a:t>
            </a:r>
            <a:r>
              <a:rPr lang="en" sz="1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, most other classes are coupled to it</a:t>
            </a:r>
            <a:endParaRPr sz="10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 Mono"/>
              <a:buChar char="-"/>
            </a:pPr>
            <a:r>
              <a:rPr lang="en" sz="1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handles own appearance</a:t>
            </a:r>
            <a:endParaRPr sz="10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67125" y="4462625"/>
            <a:ext cx="9051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Problem: Some classes do way to much, should be refactored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" name="Google Shape;157;p23"/>
          <p:cNvSpPr txBox="1"/>
          <p:nvPr/>
        </p:nvSpPr>
        <p:spPr>
          <a:xfrm>
            <a:off x="5929000" y="1673925"/>
            <a:ext cx="27837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UpgradeButton</a:t>
            </a:r>
            <a:r>
              <a:rPr lang="en" sz="1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0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 Mono"/>
              <a:buChar char="-"/>
            </a:pPr>
            <a:r>
              <a:rPr lang="en" sz="1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updates upgrade stats</a:t>
            </a:r>
            <a:endParaRPr sz="10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 Mono"/>
              <a:buChar char="-"/>
            </a:pPr>
            <a:r>
              <a:rPr lang="en" sz="1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handles visibility of chi</a:t>
            </a:r>
            <a:r>
              <a:rPr lang="en" sz="1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ldren </a:t>
            </a:r>
            <a:r>
              <a:rPr lang="en" sz="1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and info label</a:t>
            </a:r>
            <a:endParaRPr sz="10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 Mono"/>
              <a:buChar char="-"/>
            </a:pPr>
            <a:r>
              <a:rPr lang="en" sz="1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calculates and </a:t>
            </a:r>
            <a:r>
              <a:rPr lang="en" sz="1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applies</a:t>
            </a:r>
            <a:r>
              <a:rPr lang="en" sz="1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cost and stat increase</a:t>
            </a:r>
            <a:endParaRPr sz="10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 Mono"/>
              <a:buChar char="-"/>
            </a:pPr>
            <a:r>
              <a:rPr lang="en" sz="1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handles own </a:t>
            </a:r>
            <a:r>
              <a:rPr lang="en" sz="1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appearance</a:t>
            </a:r>
            <a:endParaRPr sz="10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" name="Google Shape;158;p23"/>
          <p:cNvSpPr txBox="1"/>
          <p:nvPr/>
        </p:nvSpPr>
        <p:spPr>
          <a:xfrm>
            <a:off x="562738" y="1673925"/>
            <a:ext cx="27837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Player:</a:t>
            </a:r>
            <a:endParaRPr sz="10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 Mono"/>
              <a:buChar char="-"/>
            </a:pPr>
            <a:r>
              <a:rPr lang="en" sz="1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handles movement / controls</a:t>
            </a:r>
            <a:endParaRPr sz="10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 Mono"/>
              <a:buChar char="-"/>
            </a:pPr>
            <a:r>
              <a:rPr lang="en" sz="1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handles</a:t>
            </a:r>
            <a:r>
              <a:rPr lang="en" sz="1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which harvestable is targeted</a:t>
            </a:r>
            <a:endParaRPr sz="10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 Mono"/>
              <a:buChar char="-"/>
            </a:pPr>
            <a:r>
              <a:rPr lang="en" sz="1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applies damage to harvestables</a:t>
            </a:r>
            <a:endParaRPr sz="10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 Mono"/>
              <a:buChar char="-"/>
            </a:pPr>
            <a:r>
              <a:rPr lang="en" sz="1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collects items, adds them to inventory / forge when </a:t>
            </a:r>
            <a:r>
              <a:rPr lang="en" sz="1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dying</a:t>
            </a:r>
            <a:endParaRPr sz="10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 Mono"/>
              <a:buChar char="-"/>
            </a:pPr>
            <a:r>
              <a:rPr lang="en" sz="1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influences main loop control flow when dying</a:t>
            </a:r>
            <a:endParaRPr sz="10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 Mono"/>
              <a:buChar char="-"/>
            </a:pPr>
            <a:r>
              <a:rPr lang="en" sz="1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animates </a:t>
            </a:r>
            <a:r>
              <a:rPr lang="en" sz="1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appearance</a:t>
            </a:r>
            <a:endParaRPr sz="10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689550" y="581000"/>
            <a:ext cx="82221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done well in </a:t>
            </a:r>
            <a:r>
              <a:rPr lang="en"/>
              <a:t>implementation</a:t>
            </a:r>
            <a:endParaRPr/>
          </a:p>
        </p:txBody>
      </p:sp>
      <p:sp>
        <p:nvSpPr>
          <p:cNvPr id="164" name="Google Shape;164;p24"/>
          <p:cNvSpPr txBox="1"/>
          <p:nvPr/>
        </p:nvSpPr>
        <p:spPr>
          <a:xfrm>
            <a:off x="440425" y="1272050"/>
            <a:ext cx="8388300" cy="3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oboto Mono"/>
              <a:buChar char="-"/>
            </a:pP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Reusing code though composition:</a:t>
            </a: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oboto Mono"/>
              <a:buChar char="-"/>
            </a:pP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ButtonAnimationWrapper</a:t>
            </a: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oboto Mono"/>
              <a:buChar char="-"/>
            </a:pP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GridVectorToPositionConverter</a:t>
            </a: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oboto Mono"/>
              <a:buChar char="-"/>
            </a:pP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GuiItemListDisplayer</a:t>
            </a: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oboto Mono"/>
              <a:buChar char="-"/>
            </a:pP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Using utility scripts e.g. build, selfmade recolor pipeline:</a:t>
            </a: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oboto Mono"/>
              <a:buChar char="-"/>
            </a:pP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RecolorMultiple</a:t>
            </a: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oboto Mono"/>
              <a:buChar char="-"/>
            </a:pP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ImageRecolorer</a:t>
            </a: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oboto Mono"/>
              <a:buChar char="-"/>
            </a:pP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Using godot resources, as more modular alternative to monolithic singleton:</a:t>
            </a: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oboto Mono"/>
              <a:buChar char="-"/>
            </a:pP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TypePopulater</a:t>
            </a: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oboto Mono"/>
              <a:buChar char="-"/>
            </a:pP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Using godot callables, e.g.:</a:t>
            </a: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oboto Mono"/>
              <a:buChar char="-"/>
            </a:pP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TimeoutCallback</a:t>
            </a: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oboto Mono"/>
              <a:buChar char="-"/>
            </a:pP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upgrade button strategy pattern</a:t>
            </a: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oboto Mono"/>
              <a:buChar char="-"/>
            </a:pP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ScreenTranisiton</a:t>
            </a: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689550" y="581000"/>
            <a:ext cx="82221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out the visuals: Setting</a:t>
            </a:r>
            <a:endParaRPr/>
          </a:p>
        </p:txBody>
      </p:sp>
      <p:pic>
        <p:nvPicPr>
          <p:cNvPr id="175" name="Google Shape;175;p26" title="Concept-Ski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401" y="1272500"/>
            <a:ext cx="1907278" cy="2494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 title="Concept-Rocky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6254" y="1272500"/>
            <a:ext cx="1907278" cy="2494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6" title="the_creato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0107" y="1272500"/>
            <a:ext cx="1994822" cy="249413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6"/>
          <p:cNvSpPr txBox="1"/>
          <p:nvPr/>
        </p:nvSpPr>
        <p:spPr>
          <a:xfrm>
            <a:off x="1521643" y="3852149"/>
            <a:ext cx="18132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81925" lIns="81925" spcFirstLastPara="1" rIns="81925" wrap="square" tIns="819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65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First concept art</a:t>
            </a:r>
            <a:endParaRPr sz="1165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" name="Google Shape;179;p26"/>
          <p:cNvSpPr txBox="1"/>
          <p:nvPr/>
        </p:nvSpPr>
        <p:spPr>
          <a:xfrm>
            <a:off x="3735482" y="3971920"/>
            <a:ext cx="23790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81925" lIns="81925" spcFirstLastPara="1" rIns="81925" wrap="square" tIns="819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65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" name="Google Shape;180;p26"/>
          <p:cNvSpPr txBox="1"/>
          <p:nvPr/>
        </p:nvSpPr>
        <p:spPr>
          <a:xfrm>
            <a:off x="3267654" y="3852149"/>
            <a:ext cx="23790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81925" lIns="81925" spcFirstLastPara="1" rIns="81925" wrap="square" tIns="819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65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Deciding character </a:t>
            </a:r>
            <a:endParaRPr sz="1165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65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should be rocky</a:t>
            </a:r>
            <a:endParaRPr sz="1165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1" name="Google Shape;181;p26"/>
          <p:cNvSpPr txBox="1"/>
          <p:nvPr/>
        </p:nvSpPr>
        <p:spPr>
          <a:xfrm>
            <a:off x="5855753" y="3852149"/>
            <a:ext cx="23790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81925" lIns="81925" spcFirstLastPara="1" rIns="81925" wrap="square" tIns="819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65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Early draft of lore/backstory</a:t>
            </a:r>
            <a:endParaRPr sz="1165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" name="Google Shape;182;p26"/>
          <p:cNvSpPr txBox="1"/>
          <p:nvPr/>
        </p:nvSpPr>
        <p:spPr>
          <a:xfrm>
            <a:off x="839800" y="4436650"/>
            <a:ext cx="7306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Conclusion Setting mines, keep it simple (remember scope)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type="title"/>
          </p:nvPr>
        </p:nvSpPr>
        <p:spPr>
          <a:xfrm>
            <a:off x="689550" y="581000"/>
            <a:ext cx="82221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out the visuals: Sprites</a:t>
            </a:r>
            <a:endParaRPr/>
          </a:p>
        </p:txBody>
      </p:sp>
      <p:pic>
        <p:nvPicPr>
          <p:cNvPr id="188" name="Google Shape;188;p27" title="oil-6-32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475" y="2064030"/>
            <a:ext cx="2071274" cy="345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050" y="2409243"/>
            <a:ext cx="2761699" cy="345212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7"/>
          <p:cNvSpPr txBox="1"/>
          <p:nvPr/>
        </p:nvSpPr>
        <p:spPr>
          <a:xfrm>
            <a:off x="767050" y="1577300"/>
            <a:ext cx="48603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03550" lIns="103550" spcFirstLastPara="1" rIns="103550" wrap="square" tIns="1035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72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Choosing a color palette from lospec:</a:t>
            </a:r>
            <a:endParaRPr sz="1472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" name="Google Shape;191;p27"/>
          <p:cNvSpPr txBox="1"/>
          <p:nvPr/>
        </p:nvSpPr>
        <p:spPr>
          <a:xfrm>
            <a:off x="3827978" y="2526579"/>
            <a:ext cx="30147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03550" lIns="103550" spcFirstLastPara="1" rIns="103550" wrap="square" tIns="1035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72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" name="Google Shape;192;p27"/>
          <p:cNvSpPr txBox="1"/>
          <p:nvPr/>
        </p:nvSpPr>
        <p:spPr>
          <a:xfrm>
            <a:off x="3528748" y="1962720"/>
            <a:ext cx="3014700" cy="8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03550" lIns="103550" spcFirstLastPara="1" rIns="103550" wrap="square" tIns="1035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72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First choice (Oil 6)</a:t>
            </a:r>
            <a:endParaRPr sz="1472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72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Went with rust gold 8, fits setting</a:t>
            </a:r>
            <a:endParaRPr sz="1472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93" name="Google Shape;193;p27" title="Playe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5479" y="3003231"/>
            <a:ext cx="901504" cy="721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7" title="Char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7918" y="3875746"/>
            <a:ext cx="721203" cy="721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7" title="Floor-tileset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7050" y="3003228"/>
            <a:ext cx="3648442" cy="721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7" title="new-Floor-tileset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7050" y="3875732"/>
            <a:ext cx="6744381" cy="721203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7"/>
          <p:cNvSpPr txBox="1"/>
          <p:nvPr/>
        </p:nvSpPr>
        <p:spPr>
          <a:xfrm>
            <a:off x="5434843" y="3288537"/>
            <a:ext cx="30147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03550" lIns="103550" spcFirstLastPara="1" rIns="103550" wrap="square" tIns="1035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72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First draft of sprites</a:t>
            </a:r>
            <a:endParaRPr sz="1472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98" name="Google Shape;198;p27" title="shot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95925" y="1348698"/>
            <a:ext cx="1806899" cy="1016378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7"/>
          <p:cNvSpPr txBox="1"/>
          <p:nvPr/>
        </p:nvSpPr>
        <p:spPr>
          <a:xfrm>
            <a:off x="6331325" y="2309825"/>
            <a:ext cx="27618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Used balatro shader code for background, worked well with palette</a:t>
            </a: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Refining main loop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Improving audiovisual feedback</a:t>
            </a:r>
            <a:endParaRPr/>
          </a:p>
        </p:txBody>
      </p:sp>
      <p:sp>
        <p:nvSpPr>
          <p:cNvPr id="210" name="Google Shape;210;p29"/>
          <p:cNvSpPr txBox="1"/>
          <p:nvPr>
            <p:ph idx="1" type="subTitle"/>
          </p:nvPr>
        </p:nvSpPr>
        <p:spPr>
          <a:xfrm>
            <a:off x="305500" y="2714225"/>
            <a:ext cx="3979500" cy="20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 Mono"/>
              <a:buChar char="-"/>
            </a:pPr>
            <a:r>
              <a:rPr lang="en"/>
              <a:t>Self made sound effects with mic borrowed from hci and audacity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 Mono"/>
              <a:buChar char="-"/>
            </a:pPr>
            <a:r>
              <a:rPr lang="en"/>
              <a:t>Animations, Particles, screenshake, camera lerp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 Mono"/>
              <a:buChar char="-"/>
            </a:pPr>
            <a:r>
              <a:rPr lang="en"/>
              <a:t>Shader effects</a:t>
            </a:r>
            <a:endParaRPr/>
          </a:p>
        </p:txBody>
      </p:sp>
      <p:pic>
        <p:nvPicPr>
          <p:cNvPr id="211" name="Google Shape;2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2275" y="1634675"/>
            <a:ext cx="3369100" cy="191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9"/>
          <p:cNvPicPr preferRelativeResize="0"/>
          <p:nvPr/>
        </p:nvPicPr>
        <p:blipFill rotWithShape="1">
          <a:blip r:embed="rId4">
            <a:alphaModFix/>
          </a:blip>
          <a:srcRect b="14288" l="0" r="0" t="0"/>
          <a:stretch/>
        </p:blipFill>
        <p:spPr>
          <a:xfrm>
            <a:off x="5029200" y="3581400"/>
            <a:ext cx="3876675" cy="26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/>
          <p:nvPr>
            <p:ph type="title"/>
          </p:nvPr>
        </p:nvSpPr>
        <p:spPr>
          <a:xfrm>
            <a:off x="689550" y="581000"/>
            <a:ext cx="82221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a “goal” / progression</a:t>
            </a:r>
            <a:endParaRPr/>
          </a:p>
        </p:txBody>
      </p:sp>
      <p:pic>
        <p:nvPicPr>
          <p:cNvPr id="218" name="Google Shape;218;p30"/>
          <p:cNvPicPr preferRelativeResize="0"/>
          <p:nvPr/>
        </p:nvPicPr>
        <p:blipFill rotWithShape="1">
          <a:blip r:embed="rId3">
            <a:alphaModFix/>
          </a:blip>
          <a:srcRect b="0" l="3306" r="0" t="0"/>
          <a:stretch/>
        </p:blipFill>
        <p:spPr>
          <a:xfrm>
            <a:off x="733450" y="1446500"/>
            <a:ext cx="2590325" cy="128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0"/>
          <p:cNvPicPr preferRelativeResize="0"/>
          <p:nvPr/>
        </p:nvPicPr>
        <p:blipFill rotWithShape="1">
          <a:blip r:embed="rId4">
            <a:alphaModFix/>
          </a:blip>
          <a:srcRect b="0" l="0" r="5642" t="0"/>
          <a:stretch/>
        </p:blipFill>
        <p:spPr>
          <a:xfrm>
            <a:off x="762550" y="2991175"/>
            <a:ext cx="2561224" cy="144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0"/>
          <p:cNvSpPr txBox="1"/>
          <p:nvPr/>
        </p:nvSpPr>
        <p:spPr>
          <a:xfrm>
            <a:off x="3544925" y="2148825"/>
            <a:ext cx="48171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oboto Mono"/>
              <a:buChar char="-"/>
            </a:pP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Add levels with different materials</a:t>
            </a: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oboto Mono"/>
              <a:buChar char="-"/>
            </a:pP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Respective layers on skill tree for level</a:t>
            </a: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oboto Mono"/>
              <a:buChar char="-"/>
            </a:pP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Each having same sprites recolored</a:t>
            </a: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oboto Mono"/>
              <a:buChar char="-"/>
            </a:pP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Level unlocked by harvesting all rocks on a level</a:t>
            </a: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oboto Mono"/>
              <a:buChar char="-"/>
            </a:pP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After clearing a level, you can replay it it being bigger -&gt; thrilling exponential growth</a:t>
            </a: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1" name="Google Shape;221;p30"/>
          <p:cNvSpPr txBox="1"/>
          <p:nvPr/>
        </p:nvSpPr>
        <p:spPr>
          <a:xfrm>
            <a:off x="4128125" y="1532875"/>
            <a:ext cx="254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Level System</a:t>
            </a:r>
            <a:endParaRPr sz="2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Putting in content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 &amp; Inspiration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/>
          <p:nvPr>
            <p:ph type="title"/>
          </p:nvPr>
        </p:nvSpPr>
        <p:spPr>
          <a:xfrm>
            <a:off x="689550" y="581000"/>
            <a:ext cx="82221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Coming up with upgrades</a:t>
            </a:r>
            <a:endParaRPr/>
          </a:p>
        </p:txBody>
      </p:sp>
      <p:pic>
        <p:nvPicPr>
          <p:cNvPr id="232" name="Google Shape;23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200" y="1316125"/>
            <a:ext cx="1179925" cy="110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200" y="2572125"/>
            <a:ext cx="1179925" cy="1118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200" y="3829100"/>
            <a:ext cx="1179925" cy="1056407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2"/>
          <p:cNvSpPr txBox="1"/>
          <p:nvPr/>
        </p:nvSpPr>
        <p:spPr>
          <a:xfrm>
            <a:off x="1920100" y="1282975"/>
            <a:ext cx="20634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Minion: </a:t>
            </a: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help player mining</a:t>
            </a: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Orb:</a:t>
            </a: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bouncing around </a:t>
            </a: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damaging rocks</a:t>
            </a: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Collector: </a:t>
            </a: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collect items</a:t>
            </a: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6" name="Google Shape;236;p32"/>
          <p:cNvSpPr txBox="1"/>
          <p:nvPr/>
        </p:nvSpPr>
        <p:spPr>
          <a:xfrm>
            <a:off x="5273625" y="2627850"/>
            <a:ext cx="2545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And respective upgrades for stats of them (damage, speed, ...</a:t>
            </a:r>
            <a:r>
              <a:rPr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/>
          <p:cNvSpPr txBox="1"/>
          <p:nvPr>
            <p:ph type="title"/>
          </p:nvPr>
        </p:nvSpPr>
        <p:spPr>
          <a:xfrm>
            <a:off x="689550" y="581000"/>
            <a:ext cx="82221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content scope</a:t>
            </a:r>
            <a:endParaRPr/>
          </a:p>
        </p:txBody>
      </p:sp>
      <p:pic>
        <p:nvPicPr>
          <p:cNvPr id="242" name="Google Shape;2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48" y="1405248"/>
            <a:ext cx="2214925" cy="19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950" y="3563845"/>
            <a:ext cx="2214926" cy="128298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3"/>
          <p:cNvSpPr txBox="1"/>
          <p:nvPr/>
        </p:nvSpPr>
        <p:spPr>
          <a:xfrm>
            <a:off x="3602975" y="2398650"/>
            <a:ext cx="4752600" cy="11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oboto Mono"/>
              <a:buChar char="-"/>
            </a:pP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Adding in a story, reusing assets</a:t>
            </a: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oboto Mono"/>
              <a:buChar char="-"/>
            </a:pP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“Source” at start and end of game</a:t>
            </a: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oboto Mono"/>
              <a:buChar char="-"/>
            </a:pP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Last level unlocked after 6 levels</a:t>
            </a: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oboto Mono"/>
              <a:buChar char="-"/>
            </a:pP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Expa</a:t>
            </a: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ding the skilltree to 6 levels</a:t>
            </a: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 txBox="1"/>
          <p:nvPr>
            <p:ph type="title"/>
          </p:nvPr>
        </p:nvSpPr>
        <p:spPr>
          <a:xfrm>
            <a:off x="729450" y="1322450"/>
            <a:ext cx="7688400" cy="16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Touches,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Preparing for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 / release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/>
          <p:nvPr>
            <p:ph idx="1" type="body"/>
          </p:nvPr>
        </p:nvSpPr>
        <p:spPr>
          <a:xfrm>
            <a:off x="738475" y="36392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in music massively changed the vibe of the game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Did the music with a homie using samples from splice</a:t>
            </a:r>
            <a:endParaRPr/>
          </a:p>
        </p:txBody>
      </p:sp>
      <p:sp>
        <p:nvSpPr>
          <p:cNvPr id="255" name="Google Shape;255;p35"/>
          <p:cNvSpPr txBox="1"/>
          <p:nvPr>
            <p:ph type="title"/>
          </p:nvPr>
        </p:nvSpPr>
        <p:spPr>
          <a:xfrm>
            <a:off x="876000" y="1972025"/>
            <a:ext cx="7392000" cy="18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/>
              <a:t>Music by Drusba</a:t>
            </a:r>
            <a:endParaRPr sz="4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 txBox="1"/>
          <p:nvPr>
            <p:ph type="title"/>
          </p:nvPr>
        </p:nvSpPr>
        <p:spPr>
          <a:xfrm>
            <a:off x="689550" y="581000"/>
            <a:ext cx="82221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Titlescreen</a:t>
            </a:r>
            <a:endParaRPr/>
          </a:p>
        </p:txBody>
      </p:sp>
      <p:pic>
        <p:nvPicPr>
          <p:cNvPr id="261" name="Google Shape;261;p36" title="first_draft_titlescree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688" y="1827675"/>
            <a:ext cx="3007549" cy="169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6" title="itch_ico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3275" y="1811975"/>
            <a:ext cx="2151916" cy="1707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6" title="titlescreen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6375" y="1858725"/>
            <a:ext cx="2062715" cy="1636676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6"/>
          <p:cNvSpPr txBox="1"/>
          <p:nvPr/>
        </p:nvSpPr>
        <p:spPr>
          <a:xfrm>
            <a:off x="509275" y="3495400"/>
            <a:ext cx="82221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   First Draft (incomplete)	    work in progress          final version</a:t>
            </a: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/>
          <p:nvPr>
            <p:ph type="title"/>
          </p:nvPr>
        </p:nvSpPr>
        <p:spPr>
          <a:xfrm>
            <a:off x="689550" y="581000"/>
            <a:ext cx="82221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Poster</a:t>
            </a:r>
            <a:endParaRPr/>
          </a:p>
        </p:txBody>
      </p:sp>
      <p:pic>
        <p:nvPicPr>
          <p:cNvPr id="270" name="Google Shape;270;p37" title="gl-poster-template-adobeP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563" y="1283375"/>
            <a:ext cx="2467540" cy="3490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7" title="Untitled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8503" y="1283375"/>
            <a:ext cx="2466994" cy="34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7" title="textured 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7897" y="1283375"/>
            <a:ext cx="2467540" cy="3490002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7"/>
          <p:cNvSpPr txBox="1"/>
          <p:nvPr/>
        </p:nvSpPr>
        <p:spPr>
          <a:xfrm>
            <a:off x="672550" y="4725850"/>
            <a:ext cx="797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First draft (incomplete)   Draft for presentation    	   Final Version</a:t>
            </a: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8"/>
          <p:cNvSpPr txBox="1"/>
          <p:nvPr>
            <p:ph type="title"/>
          </p:nvPr>
        </p:nvSpPr>
        <p:spPr>
          <a:xfrm>
            <a:off x="689550" y="581000"/>
            <a:ext cx="82221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Trailer</a:t>
            </a:r>
            <a:endParaRPr/>
          </a:p>
        </p:txBody>
      </p:sp>
      <p:pic>
        <p:nvPicPr>
          <p:cNvPr descr="Play No Time to Mine at: hiqqup.itch.io/no-time-to-mine" id="279" name="Google Shape;279;p38" title="No Time to Mine - Trailer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8225" y="1348700"/>
            <a:ext cx="6171575" cy="34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8"/>
          <p:cNvSpPr txBox="1"/>
          <p:nvPr/>
        </p:nvSpPr>
        <p:spPr>
          <a:xfrm>
            <a:off x="24950" y="4747625"/>
            <a:ext cx="9144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https://youtu.be/rBGoRgpmopY?si=BEkYJN9gjaSZk-IW</a:t>
            </a: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 txBox="1"/>
          <p:nvPr>
            <p:ph idx="1" type="body"/>
          </p:nvPr>
        </p:nvSpPr>
        <p:spPr>
          <a:xfrm>
            <a:off x="738475" y="36392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 a playtester feedback survey and generated statistics (sample size 4)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9"/>
          <p:cNvSpPr txBox="1"/>
          <p:nvPr>
            <p:ph type="title"/>
          </p:nvPr>
        </p:nvSpPr>
        <p:spPr>
          <a:xfrm>
            <a:off x="876000" y="1972025"/>
            <a:ext cx="7392000" cy="18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/>
              <a:t>Player feedback</a:t>
            </a:r>
            <a:endParaRPr sz="4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 txBox="1"/>
          <p:nvPr>
            <p:ph type="title"/>
          </p:nvPr>
        </p:nvSpPr>
        <p:spPr>
          <a:xfrm>
            <a:off x="689550" y="581000"/>
            <a:ext cx="82221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 Feedback</a:t>
            </a:r>
            <a:endParaRPr/>
          </a:p>
        </p:txBody>
      </p:sp>
      <p:pic>
        <p:nvPicPr>
          <p:cNvPr id="292" name="Google Shape;2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00" y="1419900"/>
            <a:ext cx="8710074" cy="2480549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0"/>
          <p:cNvSpPr txBox="1"/>
          <p:nvPr/>
        </p:nvSpPr>
        <p:spPr>
          <a:xfrm>
            <a:off x="615750" y="3899450"/>
            <a:ext cx="78528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Strengths: audiovisual appeal, curiosity, </a:t>
            </a: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accessibility</a:t>
            </a: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(ease of control)</a:t>
            </a: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Weakness: meaning, </a:t>
            </a: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clarity</a:t>
            </a: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of goal</a:t>
            </a: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1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pic>
        <p:nvPicPr>
          <p:cNvPr id="299" name="Google Shape;299;p41" title="itch_ic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3825" y="640850"/>
            <a:ext cx="5542426" cy="4397677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1"/>
          <p:cNvSpPr txBox="1"/>
          <p:nvPr/>
        </p:nvSpPr>
        <p:spPr>
          <a:xfrm>
            <a:off x="552450" y="2587800"/>
            <a:ext cx="2654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Find this and my other projects at:</a:t>
            </a: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hiqqup.itch.io</a:t>
            </a:r>
            <a:endParaRPr sz="2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460950" y="1343000"/>
            <a:ext cx="82221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&amp; </a:t>
            </a:r>
            <a:r>
              <a:rPr lang="en"/>
              <a:t>Constraints</a:t>
            </a:r>
            <a:endParaRPr/>
          </a:p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727650" y="24032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Limited Timeframe (one Semester) -&gt; limited Scope</a:t>
            </a:r>
            <a:endParaRPr sz="1500"/>
          </a:p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Catching up the progress the others made in Wintersemester</a:t>
            </a:r>
            <a:endParaRPr sz="1500"/>
          </a:p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Accessible for players of all levels</a:t>
            </a:r>
            <a:endParaRPr sz="1500"/>
          </a:p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Coherent &amp; Complete Experience</a:t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729450" y="647598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Inspiration</a:t>
            </a:r>
            <a:endParaRPr/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729325" y="1393075"/>
            <a:ext cx="7688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What games do i like, that are and realistic to implement given the time?</a:t>
            </a: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325" y="2189025"/>
            <a:ext cx="3668323" cy="206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400" y="2169655"/>
            <a:ext cx="3668325" cy="2102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721225" y="5812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</a:t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721225" y="1334875"/>
            <a:ext cx="7883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Combine the compelling elements of each game:</a:t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217" y="1677600"/>
            <a:ext cx="2382350" cy="147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 rotWithShape="1">
          <a:blip r:embed="rId4">
            <a:alphaModFix/>
          </a:blip>
          <a:srcRect b="5560" l="0" r="17648" t="-5560"/>
          <a:stretch/>
        </p:blipFill>
        <p:spPr>
          <a:xfrm>
            <a:off x="721225" y="3269600"/>
            <a:ext cx="2382350" cy="162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 txBox="1"/>
          <p:nvPr/>
        </p:nvSpPr>
        <p:spPr>
          <a:xfrm>
            <a:off x="3241525" y="1876163"/>
            <a:ext cx="5363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Forager:</a:t>
            </a: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oboto Mono"/>
              <a:buChar char="-"/>
            </a:pP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Mining, resource collection</a:t>
            </a: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oboto Mono"/>
              <a:buChar char="-"/>
            </a:pP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Simple cute artstyle</a:t>
            </a: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3241513" y="2855063"/>
            <a:ext cx="3347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Nodebuster:</a:t>
            </a: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oboto Mono"/>
              <a:buChar char="-"/>
            </a:pP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Skill tree</a:t>
            </a: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oboto Mono"/>
              <a:buChar char="-"/>
            </a:pP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Limited l</a:t>
            </a: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ife cycle</a:t>
            </a: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3241525" y="3798925"/>
            <a:ext cx="4883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Similar characteristics:</a:t>
            </a: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oboto Mono"/>
              <a:buChar char="-"/>
            </a:pP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Thrilling exponential </a:t>
            </a: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growth</a:t>
            </a: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oboto Mono"/>
              <a:buChar char="-"/>
            </a:pP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Upgrading</a:t>
            </a:r>
            <a:r>
              <a:rPr lang="en" sz="13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the resource collection process</a:t>
            </a: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738475" y="36392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formulation of unique selling point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Core mechanics </a:t>
            </a:r>
            <a:r>
              <a:rPr lang="en"/>
              <a:t>being</a:t>
            </a:r>
            <a:r>
              <a:rPr lang="en"/>
              <a:t>: Mining, Resource Collection, </a:t>
            </a:r>
            <a:r>
              <a:rPr lang="en"/>
              <a:t>Upgradin</a:t>
            </a:r>
            <a:r>
              <a:rPr lang="en"/>
              <a:t>g</a:t>
            </a:r>
            <a:endParaRPr/>
          </a:p>
        </p:txBody>
      </p:sp>
      <p:sp>
        <p:nvSpPr>
          <p:cNvPr id="123" name="Google Shape;123;p18"/>
          <p:cNvSpPr txBox="1"/>
          <p:nvPr>
            <p:ph type="title"/>
          </p:nvPr>
        </p:nvSpPr>
        <p:spPr>
          <a:xfrm>
            <a:off x="845100" y="1249225"/>
            <a:ext cx="7392000" cy="18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/>
              <a:t>“finite life cycles  with iterativel</a:t>
            </a:r>
            <a:r>
              <a:rPr lang="en" sz="4000"/>
              <a:t>y </a:t>
            </a:r>
            <a:r>
              <a:rPr lang="en" sz="4000"/>
              <a:t>increasing progress”</a:t>
            </a:r>
            <a:endParaRPr sz="4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689550" y="581000"/>
            <a:ext cx="82221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Identification of main game loop</a:t>
            </a:r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775" y="1375775"/>
            <a:ext cx="6614448" cy="296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/>
          <p:nvPr/>
        </p:nvSpPr>
        <p:spPr>
          <a:xfrm>
            <a:off x="992200" y="4436650"/>
            <a:ext cx="7306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First priority: Implementing and refine this loop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3306850" y="4543975"/>
            <a:ext cx="2661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as Whitebox Environment</a:t>
            </a:r>
            <a:endParaRPr/>
          </a:p>
        </p:txBody>
      </p:sp>
      <p:sp>
        <p:nvSpPr>
          <p:cNvPr id="137" name="Google Shape;137;p20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Early draft with placeholder art</a:t>
            </a:r>
            <a:endParaRPr/>
          </a:p>
        </p:txBody>
      </p:sp>
      <p:pic>
        <p:nvPicPr>
          <p:cNvPr id="138" name="Google Shape;138;p20"/>
          <p:cNvPicPr preferRelativeResize="0"/>
          <p:nvPr/>
        </p:nvPicPr>
        <p:blipFill rotWithShape="1">
          <a:blip r:embed="rId3">
            <a:alphaModFix/>
          </a:blip>
          <a:srcRect b="0" l="16740" r="16000" t="0"/>
          <a:stretch/>
        </p:blipFill>
        <p:spPr>
          <a:xfrm>
            <a:off x="5341675" y="1318650"/>
            <a:ext cx="3375126" cy="2807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F6CD26"/>
      </a:dk1>
      <a:lt1>
        <a:srgbClr val="393939"/>
      </a:lt1>
      <a:dk2>
        <a:srgbClr val="FFFFFF"/>
      </a:dk2>
      <a:lt2>
        <a:srgbClr val="725956"/>
      </a:lt2>
      <a:accent1>
        <a:srgbClr val="CCCCCC"/>
      </a:accent1>
      <a:accent2>
        <a:srgbClr val="6AA4C8"/>
      </a:accent2>
      <a:accent3>
        <a:srgbClr val="AC6B26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